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8" r:id="rId3"/>
    <p:sldId id="299" r:id="rId4"/>
    <p:sldId id="300" r:id="rId5"/>
    <p:sldId id="302" r:id="rId6"/>
    <p:sldId id="303" r:id="rId7"/>
    <p:sldId id="304" r:id="rId8"/>
    <p:sldId id="305" r:id="rId9"/>
    <p:sldId id="310" r:id="rId10"/>
    <p:sldId id="311" r:id="rId11"/>
    <p:sldId id="312" r:id="rId12"/>
    <p:sldId id="314" r:id="rId13"/>
    <p:sldId id="315" r:id="rId14"/>
    <p:sldId id="316" r:id="rId15"/>
    <p:sldId id="317" r:id="rId16"/>
    <p:sldId id="318" r:id="rId17"/>
    <p:sldId id="293" r:id="rId18"/>
    <p:sldId id="264" r:id="rId19"/>
    <p:sldId id="26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以昀 鄭" userId="92959bfd25a902fd" providerId="LiveId" clId="{F9BCCCE6-3ED5-4CBF-9783-96513CDA2233}"/>
    <pc:docChg chg="modSld">
      <pc:chgData name="以昀 鄭" userId="92959bfd25a902fd" providerId="LiveId" clId="{F9BCCCE6-3ED5-4CBF-9783-96513CDA2233}" dt="2020-10-17T12:19:29.809" v="77" actId="20577"/>
      <pc:docMkLst>
        <pc:docMk/>
      </pc:docMkLst>
      <pc:sldChg chg="modSp">
        <pc:chgData name="以昀 鄭" userId="92959bfd25a902fd" providerId="LiveId" clId="{F9BCCCE6-3ED5-4CBF-9783-96513CDA2233}" dt="2020-10-16T07:16:24.817" v="0" actId="1076"/>
        <pc:sldMkLst>
          <pc:docMk/>
          <pc:sldMk cId="0" sldId="299"/>
        </pc:sldMkLst>
        <pc:spChg chg="mod">
          <ac:chgData name="以昀 鄭" userId="92959bfd25a902fd" providerId="LiveId" clId="{F9BCCCE6-3ED5-4CBF-9783-96513CDA2233}" dt="2020-10-16T07:16:24.817" v="0" actId="1076"/>
          <ac:spMkLst>
            <pc:docMk/>
            <pc:sldMk cId="0" sldId="299"/>
            <ac:spMk id="5" creationId="{F36B0FDB-5F82-4B18-8B2E-80ECBF69D58D}"/>
          </ac:spMkLst>
        </pc:spChg>
      </pc:sldChg>
      <pc:sldChg chg="modSp">
        <pc:chgData name="以昀 鄭" userId="92959bfd25a902fd" providerId="LiveId" clId="{F9BCCCE6-3ED5-4CBF-9783-96513CDA2233}" dt="2020-10-17T12:19:29.809" v="77" actId="20577"/>
        <pc:sldMkLst>
          <pc:docMk/>
          <pc:sldMk cId="4285194357" sldId="305"/>
        </pc:sldMkLst>
        <pc:spChg chg="mod">
          <ac:chgData name="以昀 鄭" userId="92959bfd25a902fd" providerId="LiveId" clId="{F9BCCCE6-3ED5-4CBF-9783-96513CDA2233}" dt="2020-10-17T12:19:29.809" v="77" actId="20577"/>
          <ac:spMkLst>
            <pc:docMk/>
            <pc:sldMk cId="4285194357" sldId="305"/>
            <ac:spMk id="1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42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74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5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167A1-8226-428D-99C2-CDF7BD754612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www.cs.toronto.edu/~kriz/cifa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c.ncku.edu.tw/download/" TargetMode="External"/><Relationship Id="rId4" Type="http://schemas.openxmlformats.org/officeDocument/2006/relationships/hyperlink" Target="https://opencv.org/releas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影像處理、電腦視覺及深度學習概論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80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West: player210421@gmail.com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Office Hour: 17:00~19:00,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	       10:00~12:00, Wed.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3x3 Gaussian blur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80" y="2975601"/>
            <a:ext cx="2829846" cy="159178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33035" y="4748257"/>
            <a:ext cx="297337" cy="1264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6BB0D6-A767-4474-9E90-410A3BFFB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81" y="4989176"/>
            <a:ext cx="2829847" cy="1709648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4B637D89-8D49-404E-BA2B-5628E17EDA20}"/>
              </a:ext>
            </a:extLst>
          </p:cNvPr>
          <p:cNvSpPr/>
          <p:nvPr/>
        </p:nvSpPr>
        <p:spPr>
          <a:xfrm>
            <a:off x="1147372" y="3771496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440298-E327-448A-8504-14A39ABF822C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2050" name="Picture 2" descr="Discrete approximation of the Gaussian kernels 3x3, 5x5, 7x7 | Download  Scientific Diagram">
            <a:extLst>
              <a:ext uri="{FF2B5EF4-FFF2-40B4-BE49-F238E27FC236}">
                <a16:creationId xmlns:a16="http://schemas.microsoft.com/office/drawing/2014/main" id="{196CC4B3-B391-40FB-9C4D-8F807DF2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93" y="1218457"/>
            <a:ext cx="4151996" cy="14214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2.3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Bilateral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9x9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Bilateral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filter with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sigmaColor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and 90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sigmaSpace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57" y="2816954"/>
            <a:ext cx="2830530" cy="1592173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392162" y="4568850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C20895-5C2C-4773-A113-AC4C1894D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258" y="4892634"/>
            <a:ext cx="2830530" cy="1710061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4C0A0C79-0E46-4F7E-8A91-B360EE970E9B}"/>
              </a:ext>
            </a:extLst>
          </p:cNvPr>
          <p:cNvSpPr/>
          <p:nvPr/>
        </p:nvSpPr>
        <p:spPr>
          <a:xfrm>
            <a:off x="1137212" y="4659980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C331F5-61DA-4AB1-A832-8CB9E7A4726E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6EAFF8-EA1F-448E-81B3-403DE33CB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530" y="1171273"/>
            <a:ext cx="2214333" cy="158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09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marR="0" lvl="0" indent="-194905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3.1 Gaussian Blur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a color image, “Chihiro.jpg”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1)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5, p.109 ~ p.115</a:t>
                </a:r>
              </a:p>
              <a:p>
                <a:pPr marL="898525"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generate Gaussian Filter:</a:t>
                </a: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−1,−1)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0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1</m:t>
                              </m:r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dirty="0">
                    <a:solidFill>
                      <a:schemeClr val="tx1"/>
                    </a:solidFill>
                  </a:rPr>
                  <a:t>Sub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𝑛𝑖𝑡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TW" sz="20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63638" lvl="0" indent="-265113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AutoNum type="circleNumWdWhitePlain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Normalize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0.332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  <m:e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0.045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1400" kern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7813964" cy="4188446"/>
              </a:xfrm>
              <a:prstGeom prst="rect">
                <a:avLst/>
              </a:prstGeom>
              <a:blipFill>
                <a:blip r:embed="rId2"/>
                <a:stretch>
                  <a:fillRect l="-1014" t="-1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8" y="757711"/>
            <a:ext cx="59503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Convert the color image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into a grayscale image, then smooth it 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Gaussian smoothing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filter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). 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4712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5513" y="2651760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5F3A2FF-9C0D-4119-A3E5-899D8A5EDE99}"/>
              </a:ext>
            </a:extLst>
          </p:cNvPr>
          <p:cNvGrpSpPr/>
          <p:nvPr/>
        </p:nvGrpSpPr>
        <p:grpSpPr>
          <a:xfrm>
            <a:off x="117118" y="4542379"/>
            <a:ext cx="8909764" cy="1848939"/>
            <a:chOff x="0" y="4850155"/>
            <a:chExt cx="8909764" cy="1848939"/>
          </a:xfrm>
        </p:grpSpPr>
        <p:pic>
          <p:nvPicPr>
            <p:cNvPr id="11" name="圖片 10" descr="一張含有 建築物, 街道, 填滿, 束 的圖片&#10;&#10;自動產生的描述">
              <a:extLst>
                <a:ext uri="{FF2B5EF4-FFF2-40B4-BE49-F238E27FC236}">
                  <a16:creationId xmlns:a16="http://schemas.microsoft.com/office/drawing/2014/main" id="{B59BEC13-CA07-430D-B4A5-13FE6144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861084"/>
              <a:ext cx="2700000" cy="1462500"/>
            </a:xfrm>
            <a:prstGeom prst="rect">
              <a:avLst/>
            </a:prstGeom>
          </p:spPr>
        </p:pic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6EFD4AA2-BB30-4D9F-A972-60AA62CC430C}"/>
                </a:ext>
              </a:extLst>
            </p:cNvPr>
            <p:cNvSpPr/>
            <p:nvPr/>
          </p:nvSpPr>
          <p:spPr>
            <a:xfrm rot="16200000">
              <a:off x="2740343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片 13" descr="一張含有 相片, 正面, 男人, 女性 的圖片&#10;&#10;自動產生的描述">
              <a:extLst>
                <a:ext uri="{FF2B5EF4-FFF2-40B4-BE49-F238E27FC236}">
                  <a16:creationId xmlns:a16="http://schemas.microsoft.com/office/drawing/2014/main" id="{628B379D-6D39-41A4-BC13-9DCFB6C7B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3104882" y="4861083"/>
              <a:ext cx="2700000" cy="1462501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CADC9C2-E3C6-46B7-9B9C-082A07353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94"/>
            <a:stretch/>
          </p:blipFill>
          <p:spPr>
            <a:xfrm>
              <a:off x="6209764" y="4850155"/>
              <a:ext cx="2700000" cy="14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B6DA77D-1D7B-4C5B-A0A7-7E4B55F2B259}"/>
                </a:ext>
              </a:extLst>
            </p:cNvPr>
            <p:cNvSpPr/>
            <p:nvPr/>
          </p:nvSpPr>
          <p:spPr>
            <a:xfrm>
              <a:off x="706234" y="6329762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Chihiro.jpg</a:t>
              </a:r>
              <a:endParaRPr lang="zh-TW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C999A6-1E1F-42FD-A925-FE5C7B63180E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5236901-30F9-4871-AB09-1EB3D021A38A}"/>
                </a:ext>
              </a:extLst>
            </p:cNvPr>
            <p:cNvSpPr/>
            <p:nvPr/>
          </p:nvSpPr>
          <p:spPr>
            <a:xfrm>
              <a:off x="6742873" y="6312657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Gaussian Blur</a:t>
              </a:r>
              <a:endParaRPr lang="zh-TW" altLang="en-US" dirty="0"/>
            </a:p>
          </p:txBody>
        </p:sp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438AB31D-BC1A-4B6E-98A2-6503F05CF731}"/>
                </a:ext>
              </a:extLst>
            </p:cNvPr>
            <p:cNvSpPr/>
            <p:nvPr/>
          </p:nvSpPr>
          <p:spPr>
            <a:xfrm rot="16200000">
              <a:off x="5845225" y="5581924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94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3.2 Sobel X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the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 result of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vertical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X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2966244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pic>
        <p:nvPicPr>
          <p:cNvPr id="10" name="圖片 9" descr="一張含有 相片, 建築物, 舊, 直立的 的圖片&#10;&#10;自動產生的描述">
            <a:extLst>
              <a:ext uri="{FF2B5EF4-FFF2-40B4-BE49-F238E27FC236}">
                <a16:creationId xmlns:a16="http://schemas.microsoft.com/office/drawing/2014/main" id="{C694B4CF-748E-433C-BDD2-E84674D2C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8"/>
          <a:stretch/>
        </p:blipFill>
        <p:spPr>
          <a:xfrm>
            <a:off x="6030812" y="3820027"/>
            <a:ext cx="2700000" cy="146533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3.3 Sobel Y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634752" cy="26173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Given: the result of 3.1) Gaussian Blur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Hint: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6, p.148 ~ 149</a:t>
            </a:r>
            <a:endParaRPr lang="en-US" altLang="zh-TW" sz="65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898525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If the image can not be show, please normalize the result to 0~255.</a:t>
            </a:r>
            <a:endParaRPr lang="en-US" altLang="zh-TW" sz="2000" kern="0" baseline="3000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85750" lvl="0" indent="-285750" defTabSz="9144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900113" algn="l"/>
              </a:tabLst>
              <a:defRPr/>
            </a:pP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Sobel edge detection to detect 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horizontal edge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by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your own 3x3 Sobel Y operator (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Can not use OpenCV Function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280729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C9D832AC-56BA-411F-BC11-BD4F025F3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4"/>
          <a:stretch/>
        </p:blipFill>
        <p:spPr>
          <a:xfrm>
            <a:off x="433194" y="3820027"/>
            <a:ext cx="2700000" cy="146250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3E2B5C7-FC1D-4116-A45A-32583D30427C}"/>
              </a:ext>
            </a:extLst>
          </p:cNvPr>
          <p:cNvSpPr/>
          <p:nvPr/>
        </p:nvSpPr>
        <p:spPr>
          <a:xfrm>
            <a:off x="966303" y="5282529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Blur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84522" y="5282529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19905" y="3770429"/>
            <a:ext cx="324196" cy="270000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0" name="表格 28">
            <a:extLst>
              <a:ext uri="{FF2B5EF4-FFF2-40B4-BE49-F238E27FC236}">
                <a16:creationId xmlns:a16="http://schemas.microsoft.com/office/drawing/2014/main" id="{57E0FEFA-075E-43FE-9BF1-9DCD3599B4CF}"/>
              </a:ext>
            </a:extLst>
          </p:cNvPr>
          <p:cNvGraphicFramePr>
            <a:graphicFrameLocks noGrp="1"/>
          </p:cNvGraphicFramePr>
          <p:nvPr/>
        </p:nvGraphicFramePr>
        <p:xfrm>
          <a:off x="4051155" y="3647303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pic>
        <p:nvPicPr>
          <p:cNvPr id="11" name="圖片 1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847EC074-D63F-4733-A19D-462C7B3A0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6010806" y="3818342"/>
            <a:ext cx="2700000" cy="14641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412EBE-05EC-409B-B65E-2446BBA01BC7}"/>
              </a:ext>
            </a:extLst>
          </p:cNvPr>
          <p:cNvSpPr txBox="1"/>
          <p:nvPr/>
        </p:nvSpPr>
        <p:spPr>
          <a:xfrm>
            <a:off x="4019106" y="4650175"/>
            <a:ext cx="110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Sobel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3.4 Magnitude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049426-111D-4281-ACC0-D6B3DD1D778D}"/>
              </a:ext>
            </a:extLst>
          </p:cNvPr>
          <p:cNvSpPr txBox="1"/>
          <p:nvPr/>
        </p:nvSpPr>
        <p:spPr>
          <a:xfrm>
            <a:off x="7938655" y="158906"/>
            <a:ext cx="12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(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出題：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Arial"/>
                <a:sym typeface="Arial"/>
              </a:rPr>
              <a:t>Shan)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Given: The result of 3.2) Sobel X and 3.3) Sobel Y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kumimoji="0" lang="en-US" altLang="zh-TW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Arial"/>
                  </a:rPr>
                  <a:t>Q: 4)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</a:t>
                </a: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Textbook Chapter 6, p.148 ~ 149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  <a:sym typeface="Calibri"/>
                  </a:rPr>
                  <a:t>If the image can not be show, please normalize the result to 0~255.</a:t>
                </a: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000" i="1" ker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000" i="1" ker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𝑆𝑜𝑏𝑒𝑙</m:t>
                                    </m:r>
                                  </m:e>
                                  <m:sub>
                                    <m:r>
                                      <a:rPr lang="en-US" altLang="zh-TW" sz="2000" i="1" ker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2000" i="1" ker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</m:oMath>
                </a14:m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898525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endParaRPr lang="en-US" altLang="zh-TW" sz="2000" kern="0" baseline="3000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  <a:p>
                <a:pPr marL="285750" lvl="0" indent="-285750" defTabSz="9144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00113" algn="l"/>
                  </a:tabLst>
                  <a:defRPr/>
                </a:pPr>
                <a:endParaRPr lang="en-US" altLang="zh-TW" sz="2000" kern="0" dirty="0"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6681"/>
                <a:ext cx="6634752" cy="2805937"/>
              </a:xfrm>
              <a:prstGeom prst="rect">
                <a:avLst/>
              </a:prstGeom>
              <a:blipFill>
                <a:blip r:embed="rId2"/>
                <a:stretch>
                  <a:fillRect l="-1195" t="-1522" b="-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091EC3C-C8E4-445C-AE28-7DE9FE90BBAB}"/>
              </a:ext>
            </a:extLst>
          </p:cNvPr>
          <p:cNvSpPr/>
          <p:nvPr/>
        </p:nvSpPr>
        <p:spPr>
          <a:xfrm>
            <a:off x="904459" y="757711"/>
            <a:ext cx="60037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Magnitude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 Use the results of 3.2) Sobel X and 3.3) Sobel Y to calculate the magnitude. </a:t>
            </a:r>
            <a:r>
              <a:rPr lang="en-US" altLang="zh-TW" sz="2000" kern="0" dirty="0">
                <a:latin typeface="Arial" panose="020B0604020202020204" pitchFamily="34" charset="0"/>
                <a:cs typeface="Arial" panose="020B0604020202020204" pitchFamily="34" charset="0"/>
              </a:rPr>
              <a:t>Please show the result.</a:t>
            </a:r>
            <a:endParaRPr lang="zh-TW" altLang="en-US" sz="20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F54DC98-2A77-4928-9660-6810F8EF3926}"/>
              </a:ext>
            </a:extLst>
          </p:cNvPr>
          <p:cNvGrpSpPr>
            <a:grpSpLocks noChangeAspect="1"/>
          </p:cNvGrpSpPr>
          <p:nvPr/>
        </p:nvGrpSpPr>
        <p:grpSpPr>
          <a:xfrm>
            <a:off x="6908255" y="466682"/>
            <a:ext cx="2060799" cy="2925004"/>
            <a:chOff x="357448" y="2014400"/>
            <a:chExt cx="1771897" cy="25149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BE973EC-784C-4EA4-8DCD-123674C2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48" y="2014400"/>
              <a:ext cx="1771897" cy="25149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855879-0378-4EAB-9823-B3CF89620BF7}"/>
                </a:ext>
              </a:extLst>
            </p:cNvPr>
            <p:cNvSpPr/>
            <p:nvPr/>
          </p:nvSpPr>
          <p:spPr>
            <a:xfrm>
              <a:off x="461462" y="3595213"/>
              <a:ext cx="1463040" cy="2161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370576" y="3274304"/>
            <a:ext cx="6901424" cy="3665353"/>
            <a:chOff x="370576" y="3274304"/>
            <a:chExt cx="6901424" cy="366535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F76A94C-C4B7-42C1-A782-2CB66B9157CB}"/>
                </a:ext>
              </a:extLst>
            </p:cNvPr>
            <p:cNvSpPr/>
            <p:nvPr/>
          </p:nvSpPr>
          <p:spPr>
            <a:xfrm>
              <a:off x="1244292" y="6570325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Y</a:t>
              </a:r>
              <a:endParaRPr lang="zh-TW" altLang="en-US" dirty="0"/>
            </a:p>
          </p:txBody>
        </p:sp>
        <p:pic>
          <p:nvPicPr>
            <p:cNvPr id="16" name="圖片 15" descr="一張含有 相片, 建築物, 舊, 直立的 的圖片&#10;&#10;自動產生的描述">
              <a:extLst>
                <a:ext uri="{FF2B5EF4-FFF2-40B4-BE49-F238E27FC236}">
                  <a16:creationId xmlns:a16="http://schemas.microsoft.com/office/drawing/2014/main" id="{45BA1CB5-97B3-42FF-99F5-63FD4B3FB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370576" y="3274304"/>
              <a:ext cx="2700000" cy="146533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8760E9F-0675-4A54-8A2C-84D85DA84610}"/>
                </a:ext>
              </a:extLst>
            </p:cNvPr>
            <p:cNvSpPr/>
            <p:nvPr/>
          </p:nvSpPr>
          <p:spPr>
            <a:xfrm>
              <a:off x="1224286" y="4736806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Sobel X</a:t>
              </a:r>
              <a:endParaRPr lang="zh-TW" altLang="en-US" dirty="0"/>
            </a:p>
          </p:txBody>
        </p:sp>
        <p:pic>
          <p:nvPicPr>
            <p:cNvPr id="10" name="圖片 9" descr="一張含有 室外, 圍欄, 建築物, 相片 的圖片&#10;&#10;自動產生的描述">
              <a:extLst>
                <a:ext uri="{FF2B5EF4-FFF2-40B4-BE49-F238E27FC236}">
                  <a16:creationId xmlns:a16="http://schemas.microsoft.com/office/drawing/2014/main" id="{BCB6C50F-238C-44F8-B682-787DEBDDC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18"/>
            <a:stretch/>
          </p:blipFill>
          <p:spPr>
            <a:xfrm>
              <a:off x="4572000" y="4188805"/>
              <a:ext cx="2700000" cy="1465332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D14BEB2-6E42-4471-991C-63DCA6CFB888}"/>
                </a:ext>
              </a:extLst>
            </p:cNvPr>
            <p:cNvSpPr/>
            <p:nvPr/>
          </p:nvSpPr>
          <p:spPr>
            <a:xfrm>
              <a:off x="5291058" y="5653564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Magnitude</a:t>
              </a:r>
              <a:endParaRPr lang="zh-TW" altLang="en-US" dirty="0"/>
            </a:p>
          </p:txBody>
        </p:sp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27784" y="4704829"/>
              <a:ext cx="324196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121427" y="4825543"/>
              <a:ext cx="1837113" cy="19950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136051" y="4006738"/>
              <a:ext cx="804180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123222" y="5662451"/>
              <a:ext cx="817009" cy="18206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片 20" descr="一張含有 室外, 建築物, 汽車, 貨車 的圖片&#10;&#10;自動產生的描述">
            <a:extLst>
              <a:ext uri="{FF2B5EF4-FFF2-40B4-BE49-F238E27FC236}">
                <a16:creationId xmlns:a16="http://schemas.microsoft.com/office/drawing/2014/main" id="{CA0709B8-BEDA-47C6-8701-7E7756C026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0"/>
          <a:stretch/>
        </p:blipFill>
        <p:spPr>
          <a:xfrm>
            <a:off x="356718" y="5083570"/>
            <a:ext cx="2700000" cy="14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51A4CDA7-7F6C-433B-8439-797921C77FD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/>
              <a:t>4.1 Transforms: Rotation, Scaling, Translation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-1" y="542375"/>
            <a:ext cx="895387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Given: “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Q: 1) Click button “4. Transformation”,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Parrot.png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should be showed.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	2) Please rotate, scale and translate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 parrot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(as image below) with following parameters (</a:t>
            </a:r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entered in the GUI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628650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(1) Angle = 30</a:t>
            </a:r>
            <a:r>
              <a:rPr lang="en-US" altLang="zh-TW" sz="1600" baseline="30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o</a:t>
            </a:r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(counter-clockwise)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(2) Scale = 0.9,</a:t>
            </a:r>
          </a:p>
          <a:p>
            <a:pPr marL="628650" indent="-628650"/>
            <a:r>
              <a:rPr lang="en-US" altLang="zh-TW" sz="16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(3) Translation with: 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+ 200 pixels = 160 + 200 = 360</a:t>
            </a:r>
          </a:p>
          <a:p>
            <a:pPr marL="2689225" lvl="7">
              <a:buFont typeface="Wingdings" panose="05000000000000000000" pitchFamily="2" charset="2"/>
              <a:buChar char="n"/>
            </a:pP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Ynew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= </a:t>
            </a:r>
            <a:r>
              <a:rPr lang="en-US" altLang="zh-TW" sz="14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Yold</a:t>
            </a:r>
            <a:r>
              <a:rPr lang="en-US" altLang="zh-TW" sz="14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+ 300 pixels = 84 + 300 = 384</a:t>
            </a:r>
          </a:p>
          <a:p>
            <a:pPr marL="2689225" lvl="7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Point C (160, 84) is center of yellow parrot image	</a:t>
            </a:r>
          </a:p>
          <a:p>
            <a:pPr marL="2689225" lvl="7"/>
            <a:r>
              <a:rPr lang="en-US" altLang="zh-TW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				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cs typeface="Arial"/>
                <a:sym typeface="Arial"/>
              </a:rPr>
              <a:t>Hint: </a:t>
            </a: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Textbook Chapter 12, (p.407 ~ 412)</a:t>
            </a:r>
            <a:b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		python: </a:t>
            </a:r>
            <a:r>
              <a:rPr lang="en-US" altLang="zh-TW" kern="0" dirty="0" err="1">
                <a:latin typeface="Consolas" panose="020B0609020204030204" pitchFamily="49" charset="0"/>
                <a:cs typeface="Arial" panose="020B0604020202020204" pitchFamily="34" charset="0"/>
                <a:sym typeface="Calibri"/>
              </a:rPr>
              <a:t>cv.warpAffine</a:t>
            </a:r>
            <a:endParaRPr lang="en-US" altLang="zh-TW" sz="2000" kern="0" dirty="0"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EX: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AE00C7-CDB1-4C98-9636-3AFD9DBC0E80}"/>
              </a:ext>
            </a:extLst>
          </p:cNvPr>
          <p:cNvSpPr txBox="1"/>
          <p:nvPr/>
        </p:nvSpPr>
        <p:spPr>
          <a:xfrm>
            <a:off x="7689385" y="35770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出題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Jimmy)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AF765F-208B-4ED9-935A-B831AEB2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4266471"/>
            <a:ext cx="1952625" cy="21145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70E28D-9BDE-477D-A44B-C1F3D3C5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74" y="4150823"/>
            <a:ext cx="3227938" cy="22638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B51DF8-A4D5-4F51-9AD6-799327D0F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44" y="4150822"/>
            <a:ext cx="3227939" cy="226384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4A78F8D-9C7C-4338-9033-B499ACF5017C}"/>
              </a:ext>
            </a:extLst>
          </p:cNvPr>
          <p:cNvCxnSpPr/>
          <p:nvPr/>
        </p:nvCxnSpPr>
        <p:spPr>
          <a:xfrm>
            <a:off x="2232343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D8D630F-154A-4E35-89BA-174A074294E6}"/>
              </a:ext>
            </a:extLst>
          </p:cNvPr>
          <p:cNvCxnSpPr>
            <a:cxnSpLocks/>
          </p:cNvCxnSpPr>
          <p:nvPr/>
        </p:nvCxnSpPr>
        <p:spPr>
          <a:xfrm>
            <a:off x="2332874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9B9F5DD8-C497-462D-883C-1CC09F1FD58A}"/>
              </a:ext>
            </a:extLst>
          </p:cNvPr>
          <p:cNvSpPr/>
          <p:nvPr/>
        </p:nvSpPr>
        <p:spPr>
          <a:xfrm>
            <a:off x="2890838" y="454342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5F6397-F3C3-423F-93E3-1DF7AEF9AC38}"/>
              </a:ext>
            </a:extLst>
          </p:cNvPr>
          <p:cNvSpPr txBox="1"/>
          <p:nvPr/>
        </p:nvSpPr>
        <p:spPr>
          <a:xfrm>
            <a:off x="2884805" y="4499609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 (160, 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FD2E824-6A41-4845-A826-60629976B1A8}"/>
              </a:ext>
            </a:extLst>
          </p:cNvPr>
          <p:cNvCxnSpPr>
            <a:cxnSpLocks/>
          </p:cNvCxnSpPr>
          <p:nvPr/>
        </p:nvCxnSpPr>
        <p:spPr>
          <a:xfrm>
            <a:off x="2919413" y="4278380"/>
            <a:ext cx="0" cy="260283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31E6A3D-E03A-45CE-B344-4E2ACCDC29D0}"/>
              </a:ext>
            </a:extLst>
          </p:cNvPr>
          <p:cNvCxnSpPr>
            <a:cxnSpLocks/>
          </p:cNvCxnSpPr>
          <p:nvPr/>
        </p:nvCxnSpPr>
        <p:spPr>
          <a:xfrm>
            <a:off x="2355734" y="4566284"/>
            <a:ext cx="535104" cy="954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750A3AE-E80D-4C18-ACA5-E780EBBF8E67}"/>
              </a:ext>
            </a:extLst>
          </p:cNvPr>
          <p:cNvCxnSpPr/>
          <p:nvPr/>
        </p:nvCxnSpPr>
        <p:spPr>
          <a:xfrm>
            <a:off x="5667884" y="4266471"/>
            <a:ext cx="3429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6AD7F71-FE51-419E-B0F0-C5944D602826}"/>
              </a:ext>
            </a:extLst>
          </p:cNvPr>
          <p:cNvCxnSpPr>
            <a:cxnSpLocks/>
          </p:cNvCxnSpPr>
          <p:nvPr/>
        </p:nvCxnSpPr>
        <p:spPr>
          <a:xfrm>
            <a:off x="5768415" y="4150822"/>
            <a:ext cx="0" cy="2528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7377167" y="4939175"/>
            <a:ext cx="10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C’ (360, 384)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 flipH="1">
            <a:off x="7398246" y="4284672"/>
            <a:ext cx="1780" cy="792278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>
            <a:off x="5780675" y="5100534"/>
            <a:ext cx="159649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79AA370C-4CD4-4370-8959-74615AD05AA0}"/>
              </a:ext>
            </a:extLst>
          </p:cNvPr>
          <p:cNvSpPr/>
          <p:nvPr/>
        </p:nvSpPr>
        <p:spPr>
          <a:xfrm>
            <a:off x="7377167" y="5077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</p:cNvCxnSpPr>
          <p:nvPr/>
        </p:nvCxnSpPr>
        <p:spPr>
          <a:xfrm>
            <a:off x="7043738" y="5453507"/>
            <a:ext cx="1012031" cy="0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7100888" y="5177375"/>
            <a:ext cx="661987" cy="376389"/>
          </a:xfrm>
          <a:prstGeom prst="line">
            <a:avLst/>
          </a:prstGeom>
          <a:ln w="95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弧形 41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7375386" y="5391774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7471874" y="5249704"/>
            <a:ext cx="388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rgbClr val="FFFF00"/>
                </a:solidFill>
              </a:rPr>
              <a:t>30</a:t>
            </a:r>
            <a:r>
              <a:rPr lang="en-US" altLang="zh-TW" sz="1000" baseline="30000" dirty="0">
                <a:solidFill>
                  <a:srgbClr val="FFFF00"/>
                </a:solidFill>
              </a:rPr>
              <a:t>o</a:t>
            </a:r>
            <a:endParaRPr lang="zh-TW" altLang="en-US" sz="1000" baseline="30000" dirty="0">
              <a:solidFill>
                <a:srgbClr val="FFFF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CFDE695-0516-4770-ADCD-CDA0B82DEDBC}"/>
              </a:ext>
            </a:extLst>
          </p:cNvPr>
          <p:cNvSpPr txBox="1"/>
          <p:nvPr/>
        </p:nvSpPr>
        <p:spPr>
          <a:xfrm>
            <a:off x="3812876" y="3831138"/>
            <a:ext cx="164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Yellow parrot image</a:t>
            </a:r>
            <a:endParaRPr lang="zh-TW" altLang="en-US" sz="14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2F176821-C540-476F-8EBA-565313060C26}"/>
              </a:ext>
            </a:extLst>
          </p:cNvPr>
          <p:cNvCxnSpPr>
            <a:stCxn id="44" idx="1"/>
          </p:cNvCxnSpPr>
          <p:nvPr/>
        </p:nvCxnSpPr>
        <p:spPr>
          <a:xfrm flipH="1">
            <a:off x="3209026" y="3985027"/>
            <a:ext cx="603850" cy="397092"/>
          </a:xfrm>
          <a:prstGeom prst="straightConnector1">
            <a:avLst/>
          </a:prstGeom>
          <a:ln w="95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EB02D24-25DF-404A-B944-E163F1E16564}"/>
              </a:ext>
            </a:extLst>
          </p:cNvPr>
          <p:cNvSpPr txBox="1"/>
          <p:nvPr/>
        </p:nvSpPr>
        <p:spPr>
          <a:xfrm>
            <a:off x="3354877" y="6377344"/>
            <a:ext cx="12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Original image</a:t>
            </a:r>
            <a:endParaRPr lang="zh-TW" altLang="en-US" sz="1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0BC5FF0-A36A-43BA-B8BF-133E000C5B5B}"/>
              </a:ext>
            </a:extLst>
          </p:cNvPr>
          <p:cNvSpPr txBox="1"/>
          <p:nvPr/>
        </p:nvSpPr>
        <p:spPr>
          <a:xfrm>
            <a:off x="6709378" y="6380208"/>
            <a:ext cx="168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After transformation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46995" y="38803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30585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Training Cifar10 Classifier Using VGG16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/>
              <a:t>Kevin)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20300" y="661852"/>
            <a:ext cx="8703401" cy="5974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Learn how to construct VGG16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and train it on Cifar10.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2 / </a:t>
            </a:r>
            <a:r>
              <a:rPr lang="en-US" altLang="zh-TW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image show and write)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3.1.1</a:t>
            </a:r>
            <a:b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(for chart drawing)</a:t>
            </a: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9750" lvl="1" indent="-269875">
              <a:buFont typeface="+mj-lt"/>
              <a:buAutoNum type="arabicParenR"/>
            </a:pP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269875">
              <a:buFont typeface="+mj-lt"/>
              <a:buAutoNum type="arabicPeriod"/>
            </a:pP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3"/>
              </a:rPr>
              <a:t>Very Deep Convolutional Networks for Large-Scale Image Recognition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(VGG16)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dirty="0">
                <a:hlinkClick r:id="rId4"/>
              </a:rPr>
              <a:t>https://www.cs.toronto.edu/~kriz/cifar.html</a:t>
            </a:r>
            <a:r>
              <a:rPr lang="en-US" altLang="zh-TW" dirty="0"/>
              <a:t>(Cifar10)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ithelp.ithome.com.tw/upload/images/20171206/20001976yeCo1PvE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4" y="1795793"/>
            <a:ext cx="4690366" cy="35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118992" y="240453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input(224x224x3)</a:t>
            </a:r>
            <a:endParaRPr lang="zh-TW" altLang="en-US" sz="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025008" y="2723065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input(112x112x64)</a:t>
            </a:r>
            <a:endParaRPr lang="zh-TW" altLang="en-US" sz="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630416" y="3072262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input(56x56x128)</a:t>
            </a:r>
            <a:endParaRPr lang="zh-TW" altLang="en-US" sz="6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35824" y="327112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input(28x28x256)</a:t>
            </a:r>
            <a:endParaRPr lang="zh-TW" altLang="en-US" sz="6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141840" y="33578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input(14x14x512)</a:t>
            </a:r>
            <a:endParaRPr lang="zh-TW" altLang="en-US" sz="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238917" y="2815398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flatten</a:t>
            </a:r>
            <a:endParaRPr lang="zh-TW" altLang="en-US" sz="600" dirty="0"/>
          </a:p>
        </p:txBody>
      </p:sp>
      <p:cxnSp>
        <p:nvCxnSpPr>
          <p:cNvPr id="16" name="直線單箭頭接點 15"/>
          <p:cNvCxnSpPr>
            <a:stCxn id="15" idx="2"/>
          </p:cNvCxnSpPr>
          <p:nvPr/>
        </p:nvCxnSpPr>
        <p:spPr>
          <a:xfrm>
            <a:off x="7691925" y="3000064"/>
            <a:ext cx="453008" cy="542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931024" y="377752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66350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17093" y="3870853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528843" y="3778520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757334" y="3769647"/>
            <a:ext cx="9060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" dirty="0"/>
              <a:t>2x2</a:t>
            </a:r>
            <a:endParaRPr lang="zh-TW" altLang="en-US" sz="6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8460258" y="4543006"/>
            <a:ext cx="334491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600" dirty="0"/>
              <a:t>10</a:t>
            </a:r>
            <a:endParaRPr lang="zh-TW" altLang="en-US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308011"/>
            <a:ext cx="1755373" cy="201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532585" y="53456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GUI example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033266" y="5320268"/>
            <a:ext cx="3090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VGG16 framework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68599" y="4851401"/>
            <a:ext cx="2313251" cy="13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5115464" y="2070503"/>
            <a:ext cx="428688" cy="24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ysClr val="windowText" lastClr="000000"/>
                </a:solidFill>
              </a:rPr>
              <a:t>16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8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5.1	Load Cifar10 </a:t>
            </a:r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dataset and randomly show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respectively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</a:t>
            </a:r>
            <a:r>
              <a:rPr lang="en-US" altLang="zh-TW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batch size, learning rate, optimizer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).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5.3	Construct and show your model structure. </a:t>
            </a:r>
            <a:r>
              <a:rPr lang="en-US" altLang="zh-TW" sz="18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(You can use available architecture provided by ML framework to build your model)</a:t>
            </a:r>
            <a:r>
              <a:rPr lang="en-US" altLang="zh-TW" sz="18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0" indent="0">
              <a:buNone/>
            </a:pPr>
            <a:endParaRPr lang="en-US" altLang="zh-TW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88" y="3063866"/>
            <a:ext cx="1837146" cy="7436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0797C-9333-4566-88F8-63678AFCC45D}"/>
              </a:ext>
            </a:extLst>
          </p:cNvPr>
          <p:cNvSpPr txBox="1"/>
          <p:nvPr/>
        </p:nvSpPr>
        <p:spPr>
          <a:xfrm>
            <a:off x="7955279" y="1375374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2050" name="Picture 2" descr="一張含有 窗戶, 坐, 城市, 公車 的圖片&#10;&#10;自動產生的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87" y="905790"/>
            <a:ext cx="5875625" cy="14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40523" y="2374697"/>
            <a:ext cx="79494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Label:                     cat                                             ship                                     </a:t>
            </a:r>
            <a:r>
              <a:rPr lang="en-US" altLang="zh-TW" sz="1100" dirty="0" err="1"/>
              <a:t>ship</a:t>
            </a:r>
            <a:r>
              <a:rPr lang="en-US" altLang="zh-TW" sz="1100" dirty="0"/>
              <a:t>                                      airplane                            …         </a:t>
            </a:r>
          </a:p>
          <a:p>
            <a:br>
              <a:rPr lang="en-US" altLang="zh-TW" sz="1100" dirty="0"/>
            </a:br>
            <a:endParaRPr lang="zh-TW" altLang="en-US" sz="11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77" y="4455269"/>
            <a:ext cx="3961388" cy="23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637947" y="4343944"/>
            <a:ext cx="1456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0 airplane</a:t>
            </a:r>
          </a:p>
          <a:p>
            <a:r>
              <a:rPr lang="en-US" altLang="zh-TW" dirty="0"/>
              <a:t>1 automobile</a:t>
            </a:r>
          </a:p>
          <a:p>
            <a:r>
              <a:rPr lang="en-US" altLang="zh-TW" dirty="0"/>
              <a:t>2 bird	</a:t>
            </a:r>
          </a:p>
          <a:p>
            <a:r>
              <a:rPr lang="en-US" altLang="zh-TW" dirty="0"/>
              <a:t>3 cat	</a:t>
            </a:r>
          </a:p>
          <a:p>
            <a:r>
              <a:rPr lang="en-US" altLang="zh-TW" dirty="0"/>
              <a:t>4 deer	</a:t>
            </a:r>
          </a:p>
          <a:p>
            <a:r>
              <a:rPr lang="en-US" altLang="zh-TW" dirty="0"/>
              <a:t>5 dog	</a:t>
            </a:r>
          </a:p>
          <a:p>
            <a:r>
              <a:rPr lang="en-US" altLang="zh-TW" dirty="0"/>
              <a:t>6 frog	</a:t>
            </a:r>
          </a:p>
          <a:p>
            <a:r>
              <a:rPr lang="en-US" altLang="zh-TW" dirty="0"/>
              <a:t>7 horse	</a:t>
            </a:r>
          </a:p>
          <a:p>
            <a:r>
              <a:rPr lang="en-US" altLang="zh-TW" dirty="0"/>
              <a:t>8 ship	</a:t>
            </a:r>
          </a:p>
          <a:p>
            <a:r>
              <a:rPr lang="en-US" altLang="zh-TW" dirty="0"/>
              <a:t>9 truck</a:t>
            </a:r>
            <a:endParaRPr lang="zh-TW" altLang="en-US" dirty="0"/>
          </a:p>
        </p:txBody>
      </p:sp>
      <p:cxnSp>
        <p:nvCxnSpPr>
          <p:cNvPr id="15" name="肘形接點 14"/>
          <p:cNvCxnSpPr>
            <a:endCxn id="5" idx="3"/>
          </p:cNvCxnSpPr>
          <p:nvPr/>
        </p:nvCxnSpPr>
        <p:spPr>
          <a:xfrm rot="5400000">
            <a:off x="5860728" y="2893807"/>
            <a:ext cx="4806926" cy="3401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0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Training your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model at least </a:t>
            </a:r>
            <a:r>
              <a:rPr lang="en-US" altLang="zh-TW" sz="20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training loss and accuracy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images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5.4, let </a:t>
            </a:r>
            <a:r>
              <a:rPr lang="en-US" altLang="zh-TW" sz="2000" i="1" dirty="0">
                <a:latin typeface="Calibri" panose="020F0502020204030204" pitchFamily="34" charset="0"/>
                <a:cs typeface="Calibri" panose="020F0502020204030204" pitchFamily="34" charset="0"/>
              </a:rPr>
              <a:t>us </a:t>
            </a:r>
            <a:r>
              <a:rPr lang="en-US" altLang="zh-TW" sz="20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one image from test images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sz="2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inference the image, show image and estimate the image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as following. </a:t>
            </a:r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 saved model no points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(4%)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712880" y="1840198"/>
            <a:ext cx="2960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B56FF463-4E2A-4D02-9135-155D6BC39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27" y="1151725"/>
            <a:ext cx="3411553" cy="2558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2E383A-CDA3-4A63-B159-AC481470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3" y="4592680"/>
            <a:ext cx="2086266" cy="695422"/>
          </a:xfrm>
          <a:prstGeom prst="rect">
            <a:avLst/>
          </a:prstGeom>
        </p:spPr>
      </p:pic>
      <p:pic>
        <p:nvPicPr>
          <p:cNvPr id="3077" name="Picture 5" descr="一張含有 朦朧, 相片, 黑色, 貓 的圖片&#10;&#10;自動產生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726" y="4589008"/>
            <a:ext cx="2268992" cy="226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一張含有 螢幕擷取畫面 的圖片&#10;&#10;自動產生的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22" y="4246358"/>
            <a:ext cx="3482189" cy="26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5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77" y="776267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</a:t>
            </a:r>
            <a:r>
              <a:rPr lang="en-US" altLang="zh-TW" dirty="0">
                <a:solidFill>
                  <a:srgbClr val="FF0000"/>
                </a:solidFill>
              </a:rPr>
              <a:t>23</a:t>
            </a:r>
            <a:r>
              <a:rPr lang="en-US" dirty="0">
                <a:solidFill>
                  <a:srgbClr val="FF0000"/>
                </a:solidFill>
              </a:rPr>
              <a:t>:59:59, 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dirty="0">
                <a:solidFill>
                  <a:srgbClr val="FF0000"/>
                </a:solidFill>
              </a:rPr>
              <a:t>/11/</a:t>
            </a:r>
            <a:r>
              <a:rPr lang="en-US" altLang="zh-TW" dirty="0">
                <a:solidFill>
                  <a:srgbClr val="FF0000"/>
                </a:solidFill>
              </a:rPr>
              <a:t>O5</a:t>
            </a:r>
            <a:r>
              <a:rPr lang="en-US" dirty="0">
                <a:solidFill>
                  <a:srgbClr val="FF0000"/>
                </a:solidFill>
              </a:rPr>
              <a:t>  (Thu.)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</a:t>
            </a:r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Upload/Homework/OpenCv_Hw1</a:t>
            </a:r>
            <a:endParaRPr lang="en-US" dirty="0">
              <a:solidFill>
                <a:srgbClr val="FF0000"/>
              </a:solidFill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</a:rPr>
              <a:t>User ID: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r>
              <a:rPr lang="en-US" dirty="0">
                <a:solidFill>
                  <a:srgbClr val="0070C0"/>
                </a:solidFill>
              </a:rPr>
              <a:t> 	Password: opencvdl20</a:t>
            </a:r>
            <a:r>
              <a:rPr lang="en-US" altLang="zh-TW" dirty="0">
                <a:solidFill>
                  <a:srgbClr val="0070C0"/>
                </a:solidFill>
              </a:rPr>
              <a:t>20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1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8569" y="73799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Python (recommended)</a:t>
            </a:r>
          </a:p>
          <a:p>
            <a:pPr lvl="1"/>
            <a:r>
              <a:rPr lang="en-US" altLang="zh-TW" sz="2000" dirty="0"/>
              <a:t>Python 3.7 (</a:t>
            </a:r>
            <a:r>
              <a:rPr lang="en-US" altLang="zh-TW" sz="2000" dirty="0">
                <a:hlinkClick r:id="rId3"/>
              </a:rPr>
              <a:t>https://www.python.org/downloads/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opencv</a:t>
            </a:r>
            <a:r>
              <a:rPr lang="en-US" altLang="zh-TW" sz="2000" dirty="0"/>
              <a:t>-</a:t>
            </a:r>
            <a:r>
              <a:rPr lang="en-US" altLang="zh-TW" sz="2000" dirty="0" err="1"/>
              <a:t>contrib</a:t>
            </a:r>
            <a:r>
              <a:rPr lang="en-US" altLang="zh-TW" sz="2000" dirty="0"/>
              <a:t>-python (3.4.2.17)</a:t>
            </a:r>
          </a:p>
          <a:p>
            <a:pPr lvl="1"/>
            <a:r>
              <a:rPr lang="en-US" altLang="zh-TW" sz="2000" dirty="0"/>
              <a:t>Matplotlib 3.1.1</a:t>
            </a:r>
          </a:p>
          <a:p>
            <a:pPr lvl="1"/>
            <a:r>
              <a:rPr lang="en-US" altLang="zh-TW" sz="2000" dirty="0"/>
              <a:t>UI framework: pyqt5 (5.15.1)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9" y="507081"/>
            <a:ext cx="8761133" cy="5755697"/>
          </a:xfrm>
        </p:spPr>
        <p:txBody>
          <a:bodyPr>
            <a:normAutofit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Load Image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File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Separation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1400" dirty="0"/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(5%) 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Image Smoothing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2.1 (7%) Median filter </a:t>
            </a:r>
            <a:endParaRPr lang="en-US" altLang="zh-TW" sz="1400" dirty="0"/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2.2 (7%) Gaussian blur 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2.3 (6%) Bilateral filter </a:t>
            </a:r>
            <a:endParaRPr lang="en-US" altLang="zh-TW" sz="1400" dirty="0"/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Edge Detection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3.1 (5%) Gaussian Blur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3.2 (5%) Sobel X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3.3 (5%) Sobel Y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3.4 (5%) Magnitude </a:t>
            </a:r>
            <a:endParaRPr lang="en-US" altLang="zh-TW" sz="1400" dirty="0"/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Transforms: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4.1 (7%) Rotation,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4.2 (7%) Scaling, </a:t>
            </a:r>
          </a:p>
          <a:p>
            <a:pPr marL="265113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4.3 (6%) Translation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) Training Cifar-10 Classifier Using VGG16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113034" y="54778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113034" y="220907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353361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Shan</a:t>
            </a:r>
            <a:r>
              <a:rPr lang="en-US" altLang="zh-TW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7361883" y="452405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7361883" y="487790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Kevin)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328F0-D219-4A1C-98B2-BE86EE1D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17" y="1520410"/>
            <a:ext cx="4333115" cy="250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82C8D63-AA30-45B6-B91D-8C29D3B9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" y="2332979"/>
            <a:ext cx="3286125" cy="3952875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2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idx="1"/>
          </p:nvPr>
        </p:nvSpPr>
        <p:spPr>
          <a:xfrm>
            <a:off x="2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“Uncle_Roger.jpg” image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(Uncle_Roger.jpg)</a:t>
            </a:r>
          </a:p>
          <a:p>
            <a:pPr marL="355600" indent="-2413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2) Show the height and width of the image in </a:t>
            </a:r>
            <a:r>
              <a:rPr lang="en-US" altLang="zh-TW" sz="2000" b="1" dirty="0">
                <a:latin typeface="Arial"/>
                <a:ea typeface="Arial"/>
                <a:cs typeface="Arial"/>
                <a:sym typeface="Arial"/>
              </a:rPr>
              <a:t>console mode</a:t>
            </a:r>
            <a:endParaRPr lang="zh-TW" altLang="zh-TW" sz="2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5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1268041" y="3264652"/>
            <a:ext cx="1716459" cy="507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C1A3C8-E139-4040-AF4A-0488B93F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34" y="2491769"/>
            <a:ext cx="4183452" cy="25749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2379C2A-AC28-486C-BA09-FB589B64C0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92" b="-1"/>
          <a:stretch/>
        </p:blipFill>
        <p:spPr>
          <a:xfrm>
            <a:off x="4636836" y="5066673"/>
            <a:ext cx="1914795" cy="60384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C34D660-8956-43D8-A651-0C4C78C455D9}"/>
              </a:ext>
            </a:extLst>
          </p:cNvPr>
          <p:cNvSpPr txBox="1"/>
          <p:nvPr/>
        </p:nvSpPr>
        <p:spPr>
          <a:xfrm>
            <a:off x="826363" y="6569263"/>
            <a:ext cx="7375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圖片出處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Youtuber </a:t>
            </a:r>
            <a:r>
              <a:rPr lang="en-US" altLang="zh-TW" sz="1200" u="sng" dirty="0"/>
              <a:t>Uncle Roger </a:t>
            </a:r>
            <a:r>
              <a:rPr lang="en-US" altLang="zh-TW" sz="1200" dirty="0"/>
              <a:t>(https://www.youtube.com/channel/UCVjlpEjEY9GpksqbEesJnNA)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60F542-2EB3-4810-BCE5-2C10BEFAD25C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09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CD5EAE54-CD35-47E9-9AD5-12B80E72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4" y="2366171"/>
            <a:ext cx="3286125" cy="3952875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</a:t>
            </a:r>
            <a:r>
              <a:rPr lang="en-US" altLang="zh-TW" sz="2800" b="1" dirty="0">
                <a:latin typeface="Arial"/>
                <a:cs typeface="Arial"/>
              </a:rPr>
              <a:t>Separation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2" y="538954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“Flower.jpg”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3 separated channels.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3 new windows to show result images.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 rot="5400000">
            <a:off x="5958726" y="4061251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966403" y="3978699"/>
            <a:ext cx="1687897" cy="45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E263C-AE67-4ACB-8811-30B1FC4B8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20" y="2201382"/>
            <a:ext cx="1396782" cy="16651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7962BC-C33A-43BA-92F2-F2BBD34D1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996" y="4545860"/>
            <a:ext cx="1396782" cy="1665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AF425A-4CAF-4492-BC0B-6FB8032F1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412" y="4545860"/>
            <a:ext cx="1396782" cy="1665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580E16E-C441-42E7-805B-D22935997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519" y="4545860"/>
            <a:ext cx="1396782" cy="1665159"/>
          </a:xfrm>
          <a:prstGeom prst="rect">
            <a:avLst/>
          </a:prstGeom>
        </p:spPr>
      </p:pic>
      <p:sp>
        <p:nvSpPr>
          <p:cNvPr id="15" name="Shape 139">
            <a:extLst>
              <a:ext uri="{FF2B5EF4-FFF2-40B4-BE49-F238E27FC236}">
                <a16:creationId xmlns:a16="http://schemas.microsoft.com/office/drawing/2014/main" id="{81DD55FC-A1C5-4114-8684-3645EC54C329}"/>
              </a:ext>
            </a:extLst>
          </p:cNvPr>
          <p:cNvSpPr/>
          <p:nvPr/>
        </p:nvSpPr>
        <p:spPr>
          <a:xfrm rot="7636796">
            <a:off x="5081089" y="4021386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16" name="Shape 139">
            <a:extLst>
              <a:ext uri="{FF2B5EF4-FFF2-40B4-BE49-F238E27FC236}">
                <a16:creationId xmlns:a16="http://schemas.microsoft.com/office/drawing/2014/main" id="{BB929C66-F05F-4F38-BBCD-8518567A5A69}"/>
              </a:ext>
            </a:extLst>
          </p:cNvPr>
          <p:cNvSpPr/>
          <p:nvPr/>
        </p:nvSpPr>
        <p:spPr>
          <a:xfrm rot="2987630">
            <a:off x="6936705" y="3990014"/>
            <a:ext cx="567161" cy="4020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B824CE-6067-4259-B543-E41AA0FCDD5D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4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25E6984-3C96-47E0-A1C1-92E2862A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3" y="2622430"/>
            <a:ext cx="2718177" cy="3269691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2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idx="1"/>
          </p:nvPr>
        </p:nvSpPr>
        <p:spPr>
          <a:xfrm>
            <a:off x="53886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“Uncle_Roger.jpg”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(Uncle_Roger.jpg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en-US" altLang="zh-TW" sz="2000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en-US" alt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812092" y="4488473"/>
            <a:ext cx="1423108" cy="4137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773C24-25F2-4304-8676-4EA94711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497" y="3830759"/>
            <a:ext cx="2970233" cy="18281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F4E7AB-5E51-4939-9FC6-D46C6BAF7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614" y="3830760"/>
            <a:ext cx="2970233" cy="1828170"/>
          </a:xfrm>
          <a:prstGeom prst="rect">
            <a:avLst/>
          </a:prstGeom>
        </p:spPr>
      </p:pic>
      <p:sp>
        <p:nvSpPr>
          <p:cNvPr id="7" name="向右箭號 1">
            <a:extLst>
              <a:ext uri="{FF2B5EF4-FFF2-40B4-BE49-F238E27FC236}">
                <a16:creationId xmlns:a16="http://schemas.microsoft.com/office/drawing/2014/main" id="{33FAA608-CA27-44AA-944D-9CEBBD368CD2}"/>
              </a:ext>
            </a:extLst>
          </p:cNvPr>
          <p:cNvSpPr/>
          <p:nvPr/>
        </p:nvSpPr>
        <p:spPr>
          <a:xfrm>
            <a:off x="5793254" y="4819547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F5D867-ADD1-4477-934F-CC8B16C0268B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52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B9333E16-74DB-496C-9F5B-7986EF0D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02" y="3444560"/>
            <a:ext cx="2718177" cy="3269691"/>
          </a:xfrm>
          <a:prstGeom prst="rect">
            <a:avLst/>
          </a:prstGeom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idx="1"/>
          </p:nvPr>
        </p:nvSpPr>
        <p:spPr>
          <a:xfrm>
            <a:off x="52747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“Uncle_Roger.jpg”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(Uncle_Roger.jpg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>
                <a:latin typeface="Consolas" panose="020B0609020204030204" pitchFamily="49" charset="0"/>
              </a:rPr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weights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			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/>
              <a:t>cv2.createTrackbar(...) for Python			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sz="quarter" idx="12"/>
          </p:nvPr>
        </p:nvSpPr>
        <p:spPr>
          <a:xfrm>
            <a:off x="7419197" y="6619309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98141" y="5897831"/>
            <a:ext cx="1411660" cy="42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C9A345-F99E-4484-9CA7-98AD9870C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98" y="3019109"/>
            <a:ext cx="2478268" cy="1709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4ED7C9-1623-482B-87AF-DBD77189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531" y="3074330"/>
            <a:ext cx="2449722" cy="17090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1E68BC-C663-4A1D-A3FC-F19650C1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318" y="5043318"/>
            <a:ext cx="2474639" cy="1709025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5995888" y="5207000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5" name="Shape 165"/>
          <p:cNvSpPr/>
          <p:nvPr/>
        </p:nvSpPr>
        <p:spPr>
          <a:xfrm>
            <a:off x="8651424" y="324583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440587" y="3211282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 rot="2996566">
            <a:off x="4401373" y="482220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 rot="7680673">
            <a:off x="7118218" y="484742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66B8D2-7D3B-41B0-9183-AEE7A94F09C9}"/>
              </a:ext>
            </a:extLst>
          </p:cNvPr>
          <p:cNvSpPr txBox="1"/>
          <p:nvPr/>
        </p:nvSpPr>
        <p:spPr>
          <a:xfrm>
            <a:off x="7372350" y="26703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Jimmy)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1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zh-TW" alt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xfrm>
            <a:off x="17703" y="536543"/>
            <a:ext cx="8716776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“Cat.png”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Apply 7x7 median filter to “cat.png”</a:t>
            </a: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5, p.109 ~ p.115</a:t>
            </a:r>
            <a:endParaRPr lang="zh-TW" altLang="en-US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sz="quarter" idx="12"/>
          </p:nvPr>
        </p:nvSpPr>
        <p:spPr>
          <a:xfrm>
            <a:off x="7106085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A628FA-DC6E-4D80-9DB7-FD2FB0B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0" y="2141760"/>
            <a:ext cx="3689540" cy="37022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D22CC7F-12E0-4155-9477-AF0D78958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53" y="2430348"/>
            <a:ext cx="3189116" cy="17938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4137056-2B5D-4C08-B8B9-41D864249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953" y="4532714"/>
            <a:ext cx="3184032" cy="1923629"/>
          </a:xfrm>
          <a:prstGeom prst="rect">
            <a:avLst/>
          </a:prstGeom>
        </p:spPr>
      </p:pic>
      <p:sp>
        <p:nvSpPr>
          <p:cNvPr id="19" name="向右箭號 14">
            <a:extLst>
              <a:ext uri="{FF2B5EF4-FFF2-40B4-BE49-F238E27FC236}">
                <a16:creationId xmlns:a16="http://schemas.microsoft.com/office/drawing/2014/main" id="{B322F879-2C65-4F6D-B6AA-E6C09FCE2B00}"/>
              </a:ext>
            </a:extLst>
          </p:cNvPr>
          <p:cNvSpPr/>
          <p:nvPr/>
        </p:nvSpPr>
        <p:spPr>
          <a:xfrm rot="5400000">
            <a:off x="6427036" y="4308197"/>
            <a:ext cx="295864" cy="1531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98CA353-5DBD-432D-B8B3-02E07862956E}"/>
              </a:ext>
            </a:extLst>
          </p:cNvPr>
          <p:cNvSpPr/>
          <p:nvPr/>
        </p:nvSpPr>
        <p:spPr>
          <a:xfrm>
            <a:off x="1142292" y="2876647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808AB9-6160-4640-A516-4FD5804F81A9}"/>
              </a:ext>
            </a:extLst>
          </p:cNvPr>
          <p:cNvSpPr txBox="1"/>
          <p:nvPr/>
        </p:nvSpPr>
        <p:spPr>
          <a:xfrm>
            <a:off x="7514590" y="84812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Brian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/>
          </a:p>
        </p:txBody>
      </p:sp>
      <p:pic>
        <p:nvPicPr>
          <p:cNvPr id="1026" name="Picture 2" descr="3.4. Median Blur">
            <a:extLst>
              <a:ext uri="{FF2B5EF4-FFF2-40B4-BE49-F238E27FC236}">
                <a16:creationId xmlns:a16="http://schemas.microsoft.com/office/drawing/2014/main" id="{702352C9-5AD1-4ED9-9F74-3AD83288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04" y="771859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E573BEF-16E8-4306-B111-1C22AA1F522A}"/>
              </a:ext>
            </a:extLst>
          </p:cNvPr>
          <p:cNvSpPr txBox="1"/>
          <p:nvPr/>
        </p:nvSpPr>
        <p:spPr>
          <a:xfrm>
            <a:off x="5644467" y="1814083"/>
            <a:ext cx="2014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Median filter example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21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</TotalTime>
  <Words>1750</Words>
  <Application>Microsoft Office PowerPoint</Application>
  <PresentationFormat>如螢幕大小 (4:3)</PresentationFormat>
  <Paragraphs>266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Consolas</vt:lpstr>
      <vt:lpstr>Wingdings</vt:lpstr>
      <vt:lpstr>Office 佈景主題</vt:lpstr>
      <vt:lpstr>影像處理、電腦視覺及深度學習概論 (Introduction to Image Processing, Computer Vision and Deep Learning)  Homework 1</vt:lpstr>
      <vt:lpstr>Notice (1/2)</vt:lpstr>
      <vt:lpstr>Notice (2/2)</vt:lpstr>
      <vt:lpstr>Assignment scoring (Total: 100%)</vt:lpstr>
      <vt:lpstr>1.1 Load Image File </vt:lpstr>
      <vt:lpstr>1.2 Color Separation</vt:lpstr>
      <vt:lpstr>1.3 Image Flipping  </vt:lpstr>
      <vt:lpstr>1.4 Blending  </vt:lpstr>
      <vt:lpstr>2.1 Median filter</vt:lpstr>
      <vt:lpstr>2.2 Gaussian Blur</vt:lpstr>
      <vt:lpstr>2.3 Bilateral filter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以昀 鄭</cp:lastModifiedBy>
  <cp:revision>78</cp:revision>
  <dcterms:created xsi:type="dcterms:W3CDTF">2020-09-25T03:15:31Z</dcterms:created>
  <dcterms:modified xsi:type="dcterms:W3CDTF">2020-10-29T06:55:12Z</dcterms:modified>
</cp:coreProperties>
</file>